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728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58840-15F4-4430-99A4-2646C0FA7B2D}" type="datetimeFigureOut">
              <a:rPr kumimoji="1" lang="ja-JP" altLang="en-US" smtClean="0"/>
              <a:t>2017/11/5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F1D88-51FE-4FA6-98A4-A683E2B21E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93092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58840-15F4-4430-99A4-2646C0FA7B2D}" type="datetimeFigureOut">
              <a:rPr kumimoji="1" lang="ja-JP" altLang="en-US" smtClean="0"/>
              <a:t>2017/11/5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F1D88-51FE-4FA6-98A4-A683E2B21E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8549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58840-15F4-4430-99A4-2646C0FA7B2D}" type="datetimeFigureOut">
              <a:rPr kumimoji="1" lang="ja-JP" altLang="en-US" smtClean="0"/>
              <a:t>2017/11/5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F1D88-51FE-4FA6-98A4-A683E2B21E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75991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58840-15F4-4430-99A4-2646C0FA7B2D}" type="datetimeFigureOut">
              <a:rPr kumimoji="1" lang="ja-JP" altLang="en-US" smtClean="0"/>
              <a:t>2017/11/5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F1D88-51FE-4FA6-98A4-A683E2B21E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4565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58840-15F4-4430-99A4-2646C0FA7B2D}" type="datetimeFigureOut">
              <a:rPr kumimoji="1" lang="ja-JP" altLang="en-US" smtClean="0"/>
              <a:t>2017/11/5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F1D88-51FE-4FA6-98A4-A683E2B21E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2111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58840-15F4-4430-99A4-2646C0FA7B2D}" type="datetimeFigureOut">
              <a:rPr kumimoji="1" lang="ja-JP" altLang="en-US" smtClean="0"/>
              <a:t>2017/11/5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F1D88-51FE-4FA6-98A4-A683E2B21E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3993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58840-15F4-4430-99A4-2646C0FA7B2D}" type="datetimeFigureOut">
              <a:rPr kumimoji="1" lang="ja-JP" altLang="en-US" smtClean="0"/>
              <a:t>2017/11/5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F1D88-51FE-4FA6-98A4-A683E2B21E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5545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58840-15F4-4430-99A4-2646C0FA7B2D}" type="datetimeFigureOut">
              <a:rPr kumimoji="1" lang="ja-JP" altLang="en-US" smtClean="0"/>
              <a:t>2017/11/5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F1D88-51FE-4FA6-98A4-A683E2B21E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13601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58840-15F4-4430-99A4-2646C0FA7B2D}" type="datetimeFigureOut">
              <a:rPr kumimoji="1" lang="ja-JP" altLang="en-US" smtClean="0"/>
              <a:t>2017/11/5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F1D88-51FE-4FA6-98A4-A683E2B21E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27170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58840-15F4-4430-99A4-2646C0FA7B2D}" type="datetimeFigureOut">
              <a:rPr kumimoji="1" lang="ja-JP" altLang="en-US" smtClean="0"/>
              <a:t>2017/11/5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F1D88-51FE-4FA6-98A4-A683E2B21E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09879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58840-15F4-4430-99A4-2646C0FA7B2D}" type="datetimeFigureOut">
              <a:rPr kumimoji="1" lang="ja-JP" altLang="en-US" smtClean="0"/>
              <a:t>2017/11/5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F1D88-51FE-4FA6-98A4-A683E2B21E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69095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458840-15F4-4430-99A4-2646C0FA7B2D}" type="datetimeFigureOut">
              <a:rPr kumimoji="1" lang="ja-JP" altLang="en-US" smtClean="0"/>
              <a:t>2017/11/5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1F1D88-51FE-4FA6-98A4-A683E2B21E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04457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/>
              <a:t>データ形式は単純</a:t>
            </a:r>
          </a:p>
        </p:txBody>
      </p:sp>
      <p:grpSp>
        <p:nvGrpSpPr>
          <p:cNvPr id="57347" name="Group 13"/>
          <p:cNvGrpSpPr>
            <a:grpSpLocks/>
          </p:cNvGrpSpPr>
          <p:nvPr/>
        </p:nvGrpSpPr>
        <p:grpSpPr bwMode="auto">
          <a:xfrm>
            <a:off x="5181600" y="1295400"/>
            <a:ext cx="2538413" cy="2476500"/>
            <a:chOff x="3864" y="624"/>
            <a:chExt cx="1599" cy="1560"/>
          </a:xfrm>
        </p:grpSpPr>
        <p:pic>
          <p:nvPicPr>
            <p:cNvPr id="57366" name="Picture 7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64" y="1104"/>
              <a:ext cx="1080" cy="1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7367" name="AutoShape 9"/>
            <p:cNvSpPr>
              <a:spLocks/>
            </p:cNvSpPr>
            <p:nvPr/>
          </p:nvSpPr>
          <p:spPr bwMode="auto">
            <a:xfrm flipH="1">
              <a:off x="4992" y="1104"/>
              <a:ext cx="192" cy="1008"/>
            </a:xfrm>
            <a:prstGeom prst="leftBrace">
              <a:avLst>
                <a:gd name="adj1" fmla="val 43750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endParaRPr lang="ja-JP" altLang="en-US" sz="1800">
                <a:solidFill>
                  <a:srgbClr val="000000"/>
                </a:solidFill>
              </a:endParaRPr>
            </a:p>
          </p:txBody>
        </p:sp>
        <p:sp>
          <p:nvSpPr>
            <p:cNvPr id="57368" name="AutoShape 10"/>
            <p:cNvSpPr>
              <a:spLocks/>
            </p:cNvSpPr>
            <p:nvPr/>
          </p:nvSpPr>
          <p:spPr bwMode="auto">
            <a:xfrm rot="5400000" flipV="1">
              <a:off x="4344" y="456"/>
              <a:ext cx="192" cy="1008"/>
            </a:xfrm>
            <a:prstGeom prst="leftBrace">
              <a:avLst>
                <a:gd name="adj1" fmla="val 43750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endParaRPr lang="ja-JP" altLang="en-US" sz="1800">
                <a:solidFill>
                  <a:srgbClr val="000000"/>
                </a:solidFill>
              </a:endParaRPr>
            </a:p>
          </p:txBody>
        </p:sp>
        <p:sp>
          <p:nvSpPr>
            <p:cNvPr id="57369" name="Text Box 11"/>
            <p:cNvSpPr txBox="1">
              <a:spLocks noChangeArrowheads="1"/>
            </p:cNvSpPr>
            <p:nvPr/>
          </p:nvSpPr>
          <p:spPr bwMode="auto">
            <a:xfrm>
              <a:off x="4080" y="624"/>
              <a:ext cx="75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en-US" altLang="ja-JP" sz="1800">
                  <a:solidFill>
                    <a:srgbClr val="000000"/>
                  </a:solidFill>
                </a:rPr>
                <a:t>8 </a:t>
              </a:r>
              <a:r>
                <a:rPr lang="ja-JP" altLang="en-US" sz="1800">
                  <a:solidFill>
                    <a:srgbClr val="000000"/>
                  </a:solidFill>
                </a:rPr>
                <a:t>ピクセル</a:t>
              </a:r>
            </a:p>
          </p:txBody>
        </p:sp>
        <p:sp>
          <p:nvSpPr>
            <p:cNvPr id="57370" name="Text Box 12"/>
            <p:cNvSpPr txBox="1">
              <a:spLocks noChangeArrowheads="1"/>
            </p:cNvSpPr>
            <p:nvPr/>
          </p:nvSpPr>
          <p:spPr bwMode="auto">
            <a:xfrm rot="5400000" flipH="1">
              <a:off x="4972" y="1508"/>
              <a:ext cx="75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en-US" altLang="ja-JP" sz="1800">
                  <a:solidFill>
                    <a:srgbClr val="000000"/>
                  </a:solidFill>
                </a:rPr>
                <a:t>8 </a:t>
              </a:r>
              <a:r>
                <a:rPr lang="ja-JP" altLang="en-US" sz="1800">
                  <a:solidFill>
                    <a:srgbClr val="000000"/>
                  </a:solidFill>
                </a:rPr>
                <a:t>ピクセル</a:t>
              </a:r>
            </a:p>
          </p:txBody>
        </p:sp>
      </p:grpSp>
      <p:sp>
        <p:nvSpPr>
          <p:cNvPr id="57348" name="Text Box 14"/>
          <p:cNvSpPr txBox="1">
            <a:spLocks noChangeArrowheads="1"/>
          </p:cNvSpPr>
          <p:nvPr/>
        </p:nvSpPr>
        <p:spPr bwMode="auto">
          <a:xfrm>
            <a:off x="2743200" y="2057400"/>
            <a:ext cx="1835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1800">
                <a:solidFill>
                  <a:srgbClr val="000000"/>
                </a:solidFill>
              </a:rPr>
              <a:t>各ピクセル値は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ja-JP" sz="1800">
                <a:solidFill>
                  <a:srgbClr val="000000"/>
                </a:solidFill>
              </a:rPr>
              <a:t>0</a:t>
            </a:r>
            <a:r>
              <a:rPr lang="ja-JP" altLang="en-US" sz="1800">
                <a:solidFill>
                  <a:srgbClr val="000000"/>
                </a:solidFill>
              </a:rPr>
              <a:t>（白） </a:t>
            </a:r>
            <a:r>
              <a:rPr lang="en-US" altLang="ja-JP" sz="1800">
                <a:solidFill>
                  <a:srgbClr val="000000"/>
                </a:solidFill>
              </a:rPr>
              <a:t>… 16</a:t>
            </a:r>
            <a:r>
              <a:rPr lang="ja-JP" altLang="en-US" sz="1800">
                <a:solidFill>
                  <a:srgbClr val="000000"/>
                </a:solidFill>
              </a:rPr>
              <a:t>（黒）</a:t>
            </a:r>
          </a:p>
        </p:txBody>
      </p:sp>
      <p:pic>
        <p:nvPicPr>
          <p:cNvPr id="57349" name="Picture 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4267200"/>
            <a:ext cx="381000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50" name="Picture 1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4267200"/>
            <a:ext cx="379095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351" name="Oval 19"/>
          <p:cNvSpPr>
            <a:spLocks noChangeArrowheads="1"/>
          </p:cNvSpPr>
          <p:nvPr/>
        </p:nvSpPr>
        <p:spPr bwMode="auto">
          <a:xfrm>
            <a:off x="8467725" y="4438650"/>
            <a:ext cx="152400" cy="152400"/>
          </a:xfrm>
          <a:prstGeom prst="ellips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ja-JP" altLang="en-US" sz="1800">
              <a:solidFill>
                <a:srgbClr val="000000"/>
              </a:solidFill>
            </a:endParaRPr>
          </a:p>
        </p:txBody>
      </p:sp>
      <p:sp>
        <p:nvSpPr>
          <p:cNvPr id="57352" name="Rectangle 20"/>
          <p:cNvSpPr>
            <a:spLocks noChangeArrowheads="1"/>
          </p:cNvSpPr>
          <p:nvPr/>
        </p:nvSpPr>
        <p:spPr bwMode="auto">
          <a:xfrm>
            <a:off x="852488" y="4405313"/>
            <a:ext cx="1752600" cy="185737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ja-JP" altLang="en-US" sz="1800">
              <a:solidFill>
                <a:srgbClr val="000000"/>
              </a:solidFill>
            </a:endParaRPr>
          </a:p>
        </p:txBody>
      </p:sp>
      <p:sp>
        <p:nvSpPr>
          <p:cNvPr id="57353" name="Rectangle 21"/>
          <p:cNvSpPr>
            <a:spLocks noChangeArrowheads="1"/>
          </p:cNvSpPr>
          <p:nvPr/>
        </p:nvSpPr>
        <p:spPr bwMode="auto">
          <a:xfrm>
            <a:off x="2667000" y="4410075"/>
            <a:ext cx="1752600" cy="185738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ja-JP" altLang="en-US" sz="1800">
              <a:solidFill>
                <a:srgbClr val="000000"/>
              </a:solidFill>
            </a:endParaRPr>
          </a:p>
        </p:txBody>
      </p:sp>
      <p:sp>
        <p:nvSpPr>
          <p:cNvPr id="57354" name="Rectangle 22"/>
          <p:cNvSpPr>
            <a:spLocks noChangeArrowheads="1"/>
          </p:cNvSpPr>
          <p:nvPr/>
        </p:nvSpPr>
        <p:spPr bwMode="auto">
          <a:xfrm>
            <a:off x="6629400" y="4410075"/>
            <a:ext cx="1752600" cy="185738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ja-JP" altLang="en-US" sz="1800">
              <a:solidFill>
                <a:srgbClr val="000000"/>
              </a:solidFill>
            </a:endParaRPr>
          </a:p>
        </p:txBody>
      </p:sp>
      <p:sp>
        <p:nvSpPr>
          <p:cNvPr id="57355" name="Rectangle 23"/>
          <p:cNvSpPr>
            <a:spLocks noChangeArrowheads="1"/>
          </p:cNvSpPr>
          <p:nvPr/>
        </p:nvSpPr>
        <p:spPr bwMode="auto">
          <a:xfrm>
            <a:off x="5238750" y="2154238"/>
            <a:ext cx="1600200" cy="179387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ja-JP" altLang="en-US" sz="1800">
              <a:solidFill>
                <a:srgbClr val="000000"/>
              </a:solidFill>
            </a:endParaRPr>
          </a:p>
        </p:txBody>
      </p:sp>
      <p:sp>
        <p:nvSpPr>
          <p:cNvPr id="57356" name="Rectangle 24"/>
          <p:cNvSpPr>
            <a:spLocks noChangeArrowheads="1"/>
          </p:cNvSpPr>
          <p:nvPr/>
        </p:nvSpPr>
        <p:spPr bwMode="auto">
          <a:xfrm>
            <a:off x="5238750" y="2354263"/>
            <a:ext cx="1600200" cy="179387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ja-JP" altLang="en-US" sz="1800">
              <a:solidFill>
                <a:srgbClr val="000000"/>
              </a:solidFill>
            </a:endParaRPr>
          </a:p>
        </p:txBody>
      </p:sp>
      <p:sp>
        <p:nvSpPr>
          <p:cNvPr id="57357" name="Rectangle 25"/>
          <p:cNvSpPr>
            <a:spLocks noChangeArrowheads="1"/>
          </p:cNvSpPr>
          <p:nvPr/>
        </p:nvSpPr>
        <p:spPr bwMode="auto">
          <a:xfrm>
            <a:off x="5238750" y="3487738"/>
            <a:ext cx="1600200" cy="179387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ja-JP" altLang="en-US" sz="1800">
              <a:solidFill>
                <a:srgbClr val="000000"/>
              </a:solidFill>
            </a:endParaRPr>
          </a:p>
        </p:txBody>
      </p:sp>
      <p:sp>
        <p:nvSpPr>
          <p:cNvPr id="57358" name="Line 26"/>
          <p:cNvSpPr>
            <a:spLocks noChangeShapeType="1"/>
          </p:cNvSpPr>
          <p:nvPr/>
        </p:nvSpPr>
        <p:spPr bwMode="auto">
          <a:xfrm>
            <a:off x="5715000" y="3581400"/>
            <a:ext cx="1447800" cy="91440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7359" name="Line 27"/>
          <p:cNvSpPr>
            <a:spLocks noChangeShapeType="1"/>
          </p:cNvSpPr>
          <p:nvPr/>
        </p:nvSpPr>
        <p:spPr bwMode="auto">
          <a:xfrm flipH="1">
            <a:off x="3190875" y="2438400"/>
            <a:ext cx="2590800" cy="205740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7360" name="Line 28"/>
          <p:cNvSpPr>
            <a:spLocks noChangeShapeType="1"/>
          </p:cNvSpPr>
          <p:nvPr/>
        </p:nvSpPr>
        <p:spPr bwMode="auto">
          <a:xfrm flipH="1">
            <a:off x="1447800" y="2247900"/>
            <a:ext cx="4324350" cy="224790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srgbClr val="000000"/>
              </a:solidFill>
            </a:endParaRPr>
          </a:p>
        </p:txBody>
      </p:sp>
      <p:pic>
        <p:nvPicPr>
          <p:cNvPr id="57361" name="Picture 2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5715000"/>
            <a:ext cx="388620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62" name="Picture 3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5715000"/>
            <a:ext cx="2514600" cy="67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363" name="Line 31"/>
          <p:cNvSpPr>
            <a:spLocks noChangeShapeType="1"/>
          </p:cNvSpPr>
          <p:nvPr/>
        </p:nvSpPr>
        <p:spPr bwMode="auto">
          <a:xfrm>
            <a:off x="8534400" y="3695700"/>
            <a:ext cx="0" cy="76200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7364" name="Text Box 32"/>
          <p:cNvSpPr txBox="1">
            <a:spLocks noChangeArrowheads="1"/>
          </p:cNvSpPr>
          <p:nvPr/>
        </p:nvSpPr>
        <p:spPr bwMode="auto">
          <a:xfrm>
            <a:off x="8153400" y="3048000"/>
            <a:ext cx="7937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1800">
                <a:solidFill>
                  <a:srgbClr val="000000"/>
                </a:solidFill>
              </a:rPr>
              <a:t>文字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ja-JP" sz="1800">
                <a:solidFill>
                  <a:srgbClr val="000000"/>
                </a:solidFill>
              </a:rPr>
              <a:t>0 … 9</a:t>
            </a:r>
          </a:p>
        </p:txBody>
      </p:sp>
      <p:sp>
        <p:nvSpPr>
          <p:cNvPr id="57365" name="Text Box 33"/>
          <p:cNvSpPr txBox="1">
            <a:spLocks noChangeArrowheads="1"/>
          </p:cNvSpPr>
          <p:nvPr/>
        </p:nvSpPr>
        <p:spPr bwMode="auto">
          <a:xfrm>
            <a:off x="457200" y="1311275"/>
            <a:ext cx="3795713" cy="650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ja-JP" sz="1800" dirty="0">
                <a:solidFill>
                  <a:srgbClr val="000000"/>
                </a:solidFill>
              </a:rPr>
              <a:t>optdigits.tes.csv </a:t>
            </a:r>
            <a:r>
              <a:rPr lang="ja-JP" altLang="en-US" sz="1800" dirty="0">
                <a:solidFill>
                  <a:srgbClr val="000000"/>
                </a:solidFill>
              </a:rPr>
              <a:t>を開け、自分の目で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1800" dirty="0">
                <a:solidFill>
                  <a:srgbClr val="000000"/>
                </a:solidFill>
              </a:rPr>
              <a:t>確認してください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30711202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/>
              <a:t>データ形式は単純</a:t>
            </a:r>
          </a:p>
        </p:txBody>
      </p:sp>
      <p:sp>
        <p:nvSpPr>
          <p:cNvPr id="58371" name="Text Box 4"/>
          <p:cNvSpPr txBox="1">
            <a:spLocks noChangeArrowheads="1"/>
          </p:cNvSpPr>
          <p:nvPr/>
        </p:nvSpPr>
        <p:spPr bwMode="auto">
          <a:xfrm>
            <a:off x="533400" y="1436688"/>
            <a:ext cx="7639050" cy="448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ja-JP" sz="1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4. Relevant Information: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ja-JP" sz="1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We used preprocessing programs made available by NIST to extract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ja-JP" sz="1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normalized bitmaps of handwritten digits from a preprinted form. From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ja-JP" sz="1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a total of </a:t>
            </a:r>
            <a:r>
              <a:rPr lang="en-US" altLang="ja-JP" sz="18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43 people</a:t>
            </a:r>
            <a:r>
              <a:rPr lang="en-US" altLang="ja-JP" sz="1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altLang="ja-JP" sz="18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30 contributed to the training set</a:t>
            </a:r>
            <a:r>
              <a:rPr lang="en-US" altLang="ja-JP" sz="1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and different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ja-JP" sz="1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altLang="ja-JP" sz="18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13 to the test set</a:t>
            </a:r>
            <a:r>
              <a:rPr lang="en-US" altLang="ja-JP" sz="1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32x32 bitmaps are divided into nonoverlapping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ja-JP" sz="1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blocks of 4x4 and the number of on pixels are counted in each block.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ja-JP" sz="1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This generates an input </a:t>
            </a:r>
            <a:r>
              <a:rPr lang="en-US" altLang="ja-JP" sz="1800" b="1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matrix of 8x8</a:t>
            </a:r>
            <a:r>
              <a:rPr lang="en-US" altLang="ja-JP" sz="1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where each element is an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ja-JP" sz="1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integer in the range </a:t>
            </a:r>
            <a:r>
              <a:rPr lang="en-US" altLang="ja-JP" sz="1800" b="1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0..16</a:t>
            </a:r>
            <a:r>
              <a:rPr lang="en-US" altLang="ja-JP" sz="1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This reduces dimensionality and gives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ja-JP" sz="1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invariance to small distortions.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n-US" altLang="ja-JP" sz="18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ja-JP" sz="1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5. Number of Instances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ja-JP" sz="1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optdigits.tra	Training	3823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ja-JP" sz="1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optdigits.tes	Testing	1797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ja-JP" sz="1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ja-JP" sz="1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6. Number of Attributes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ja-JP" sz="1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altLang="ja-JP" sz="1800" b="1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64 input+1 class</a:t>
            </a:r>
            <a:r>
              <a:rPr lang="en-US" altLang="ja-JP" sz="1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attribute</a:t>
            </a:r>
          </a:p>
        </p:txBody>
      </p:sp>
    </p:spTree>
    <p:extLst>
      <p:ext uri="{BB962C8B-B14F-4D97-AF65-F5344CB8AC3E}">
        <p14:creationId xmlns:p14="http://schemas.microsoft.com/office/powerpoint/2010/main" val="21158297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4" descr="test_image-sorted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584200"/>
            <a:ext cx="8458200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323" name="Text Box 5"/>
          <p:cNvSpPr txBox="1">
            <a:spLocks noChangeArrowheads="1"/>
          </p:cNvSpPr>
          <p:nvPr/>
        </p:nvSpPr>
        <p:spPr bwMode="auto">
          <a:xfrm>
            <a:off x="5797550" y="6477000"/>
            <a:ext cx="31178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ja-JP" sz="1400" b="1">
                <a:solidFill>
                  <a:srgbClr val="000000"/>
                </a:solidFill>
              </a:rPr>
              <a:t>UCI Machine Learning Repository  </a:t>
            </a:r>
          </a:p>
        </p:txBody>
      </p:sp>
      <p:sp>
        <p:nvSpPr>
          <p:cNvPr id="56324" name="Text Box 6"/>
          <p:cNvSpPr txBox="1">
            <a:spLocks noChangeArrowheads="1"/>
          </p:cNvSpPr>
          <p:nvPr/>
        </p:nvSpPr>
        <p:spPr bwMode="auto">
          <a:xfrm>
            <a:off x="1965325" y="98425"/>
            <a:ext cx="32988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1800">
                <a:solidFill>
                  <a:srgbClr val="000000"/>
                </a:solidFill>
              </a:rPr>
              <a:t>データを図にして並べてみました</a:t>
            </a:r>
          </a:p>
        </p:txBody>
      </p:sp>
    </p:spTree>
    <p:extLst>
      <p:ext uri="{BB962C8B-B14F-4D97-AF65-F5344CB8AC3E}">
        <p14:creationId xmlns:p14="http://schemas.microsoft.com/office/powerpoint/2010/main" val="12088661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58</Words>
  <Application>Microsoft Office PowerPoint</Application>
  <PresentationFormat>画面に合わせる (4:3)</PresentationFormat>
  <Paragraphs>28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1" baseType="lpstr">
      <vt:lpstr>ＭＳ Ｐゴシック</vt:lpstr>
      <vt:lpstr>游ゴシック</vt:lpstr>
      <vt:lpstr>游ゴシック Light</vt:lpstr>
      <vt:lpstr>Arial</vt:lpstr>
      <vt:lpstr>Calibri</vt:lpstr>
      <vt:lpstr>Calibri Light</vt:lpstr>
      <vt:lpstr>Times New Roman</vt:lpstr>
      <vt:lpstr>Office テーマ</vt:lpstr>
      <vt:lpstr>データ形式は単純</vt:lpstr>
      <vt:lpstr>データ形式は単純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データ形式は単純</dc:title>
  <dc:creator>sakurai</dc:creator>
  <cp:lastModifiedBy>sakurai</cp:lastModifiedBy>
  <cp:revision>1</cp:revision>
  <dcterms:created xsi:type="dcterms:W3CDTF">2017-11-05T06:55:27Z</dcterms:created>
  <dcterms:modified xsi:type="dcterms:W3CDTF">2017-11-05T06:56:00Z</dcterms:modified>
</cp:coreProperties>
</file>